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0287000" cy="10287000"/>
  <p:notesSz cx="10287000" cy="10287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ções (não publicar)" id="{b7bdd240-8d68-aa3b-6a83-cbf97d3d1762}">
          <p14:sldIdLst>
            <p14:sldId id="256"/>
            <p14:sldId id="257"/>
            <p14:sldId id="258"/>
            <p14:sldId id="259"/>
          </p14:sldIdLst>
        </p14:section>
        <p14:section name="Árvore 1" id="{26a0e26b-6431-c4a4-3e13-0a096b3b2adc}">
          <p14:sldIdLst>
            <p14:sldId id="260"/>
            <p14:sldId id="261"/>
            <p14:sldId id="262"/>
            <p14:sldId id="263"/>
          </p14:sldIdLst>
        </p14:section>
        <p14:section name="Árvore 2" id="{87849e6e-3777-cf7a-3502-0de1ee7dad9a}">
          <p14:sldIdLst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Slides de instrução: não publicar.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Legenda sugerida para o post (publicado pela professora):
🌳 [Nome popular] — [Gênero epíteto] [Autor] ([Família])
Prancha dendrológica de um indivíduo do campus da UFAM, descrito na disciplina Dendrologia Tropical (Eng. Florestal/UFAM).
📸✍️ Descrição e fotos: [nomes ou @ dos alunos]
#dendrologia #botanica #engenhariaflorestal #ufam #arvoresdaamazonia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Legenda sugerida para o post (publicado pela professora):
🌳 [Nome popular] — [Gênero epíteto] [Autor] ([Família])
Prancha dendrológica de um indivíduo do campus da UFAM, descrito na disciplina Dendrologia Tropical (Eng. Florestal/UFAM).
📸✍️ Descrição e fotos: [nomes ou @ dos alunos]
#dendrologia #botanica #engenhariaflorestal #ufam #arvoresdaamazonia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apa">
    <p:bg>
      <p:bgPr>
        <a:solidFill>
          <a:srgbClr val="1E3A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287000" cy="1028700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5577840" cy="10287000"/>
          </a:xfrm>
          <a:prstGeom prst="rect">
            <a:avLst/>
          </a:prstGeom>
          <a:solidFill>
            <a:srgbClr val="2C4C3A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4686300"/>
            <a:ext cx="5577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A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Árvore inteira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(hábito)</a:t>
            </a:r>
            <a:endParaRPr lang="en-US" sz="1500" dirty="0"/>
          </a:p>
        </p:txBody>
      </p:sp>
      <p:sp>
        <p:nvSpPr>
          <p:cNvPr id="5" name="Text 3"/>
          <p:cNvSpPr/>
          <p:nvPr>
            <p:ph idx="103" type="pic" hasCustomPrompt="1"/>
          </p:nvPr>
        </p:nvSpPr>
        <p:spPr>
          <a:xfrm>
            <a:off x="0" y="0"/>
            <a:ext cx="5577840" cy="1028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  <p:sp>
        <p:nvSpPr>
          <p:cNvPr id="6" name="Shape 3"/>
          <p:cNvSpPr/>
          <p:nvPr/>
        </p:nvSpPr>
        <p:spPr>
          <a:xfrm>
            <a:off x="274320" y="274320"/>
            <a:ext cx="457200" cy="457200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7" name="Text 4"/>
          <p:cNvSpPr/>
          <p:nvPr/>
        </p:nvSpPr>
        <p:spPr>
          <a:xfrm>
            <a:off x="274320" y="274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989320" y="502920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PRANCHA DENDROLÓGICA</a:t>
            </a:r>
            <a:endParaRPr lang="en-US" sz="1300" dirty="0"/>
          </a:p>
        </p:txBody>
      </p:sp>
      <p:sp>
        <p:nvSpPr>
          <p:cNvPr id="9" name="Text 6"/>
          <p:cNvSpPr/>
          <p:nvPr>
            <p:ph idx="107" type="title" hasCustomPrompt="1"/>
          </p:nvPr>
        </p:nvSpPr>
        <p:spPr>
          <a:xfrm>
            <a:off x="5989320" y="868680"/>
            <a:ext cx="3886200" cy="1417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4000" dirty="0"/>
          </a:p>
        </p:txBody>
      </p:sp>
      <p:sp>
        <p:nvSpPr>
          <p:cNvPr id="10" name="Text 6"/>
          <p:cNvSpPr/>
          <p:nvPr>
            <p:ph idx="108" type="body" hasCustomPrompt="1"/>
          </p:nvPr>
        </p:nvSpPr>
        <p:spPr>
          <a:xfrm>
            <a:off x="5989320" y="2331720"/>
            <a:ext cx="38862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r>
              <a:rPr lang="en-US" sz="2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200" dirty="0"/>
          </a:p>
        </p:txBody>
      </p:sp>
      <p:sp>
        <p:nvSpPr>
          <p:cNvPr id="11" name="Text 6"/>
          <p:cNvSpPr/>
          <p:nvPr>
            <p:ph idx="109" type="body" hasCustomPrompt="1"/>
          </p:nvPr>
        </p:nvSpPr>
        <p:spPr>
          <a:xfrm>
            <a:off x="5989320" y="3108960"/>
            <a:ext cx="38862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r>
              <a:rPr lang="en-US" sz="1600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[Autor]  ·  [Família]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5989320" y="416052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</a:t>
            </a:r>
            <a:endParaRPr lang="en-US" sz="1200" dirty="0"/>
          </a:p>
        </p:txBody>
      </p:sp>
      <p:sp>
        <p:nvSpPr>
          <p:cNvPr id="13" name="Text 7"/>
          <p:cNvSpPr/>
          <p:nvPr>
            <p:ph idx="111" type="body" hasCustomPrompt="1"/>
          </p:nvPr>
        </p:nvSpPr>
        <p:spPr>
          <a:xfrm>
            <a:off x="5989320" y="4453128"/>
            <a:ext cx="388620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[Ponto de referência], Setor [Norte/Sul], campus UFAM, Manaus (AM)</a:t>
            </a:r>
            <a:endParaRPr lang="en-US" sz="1500" dirty="0"/>
          </a:p>
        </p:txBody>
      </p:sp>
      <p:sp>
        <p:nvSpPr>
          <p:cNvPr id="14" name="Text 7"/>
          <p:cNvSpPr/>
          <p:nvPr/>
        </p:nvSpPr>
        <p:spPr>
          <a:xfrm>
            <a:off x="5989320" y="544068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DA OBSERVAÇÃO</a:t>
            </a:r>
            <a:endParaRPr lang="en-US" sz="1200" dirty="0"/>
          </a:p>
        </p:txBody>
      </p:sp>
      <p:sp>
        <p:nvSpPr>
          <p:cNvPr id="15" name="Text 8"/>
          <p:cNvSpPr/>
          <p:nvPr>
            <p:ph idx="113" type="body" hasCustomPrompt="1"/>
          </p:nvPr>
        </p:nvSpPr>
        <p:spPr>
          <a:xfrm>
            <a:off x="5989320" y="5733288"/>
            <a:ext cx="388620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[dd/mm/aaaa]</a:t>
            </a:r>
            <a:endParaRPr lang="en-US" sz="1500" dirty="0"/>
          </a:p>
        </p:txBody>
      </p:sp>
      <p:sp>
        <p:nvSpPr>
          <p:cNvPr id="16" name="Text 8"/>
          <p:cNvSpPr/>
          <p:nvPr/>
        </p:nvSpPr>
        <p:spPr>
          <a:xfrm>
            <a:off x="5989320" y="626364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DESCRIÇÃO E FOTOS</a:t>
            </a:r>
            <a:endParaRPr lang="en-US" sz="1200" dirty="0"/>
          </a:p>
        </p:txBody>
      </p:sp>
      <p:sp>
        <p:nvSpPr>
          <p:cNvPr id="17" name="Text 9"/>
          <p:cNvSpPr/>
          <p:nvPr>
            <p:ph idx="115" type="body" hasCustomPrompt="1"/>
          </p:nvPr>
        </p:nvSpPr>
        <p:spPr>
          <a:xfrm>
            <a:off x="5989320" y="6556248"/>
            <a:ext cx="38862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[Sobrenome, I.; Sobrenome, I.; Sobrenome, I.]</a:t>
            </a:r>
            <a:endParaRPr lang="en-US" sz="1500" dirty="0"/>
          </a:p>
        </p:txBody>
      </p:sp>
      <p:sp>
        <p:nvSpPr>
          <p:cNvPr id="18" name="Text 9"/>
          <p:cNvSpPr/>
          <p:nvPr/>
        </p:nvSpPr>
        <p:spPr>
          <a:xfrm>
            <a:off x="5989320" y="845820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Arraste para ver a prancha  →</a:t>
            </a:r>
            <a:endParaRPr lang="en-US" sz="1500" dirty="0"/>
          </a:p>
        </p:txBody>
      </p:sp>
      <p:sp>
        <p:nvSpPr>
          <p:cNvPr id="19" name="Text 10"/>
          <p:cNvSpPr/>
          <p:nvPr/>
        </p:nvSpPr>
        <p:spPr>
          <a:xfrm>
            <a:off x="5989320" y="955548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@ledt_ufam  ·  UFAM</a:t>
            </a:r>
            <a:endParaRPr lang="en-US" sz="1300" dirty="0"/>
          </a:p>
        </p:txBody>
      </p:sp>
      <p:sp>
        <p:nvSpPr>
          <p:cNvPr id="20" name="Text 11"/>
          <p:cNvSpPr/>
          <p:nvPr/>
        </p:nvSpPr>
        <p:spPr>
          <a:xfrm>
            <a:off x="9006840" y="95554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rancha (fotos B–G)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89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PRANCHA  ·  DETALHES</a:t>
            </a:r>
            <a:endParaRPr lang="en-US" sz="14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749808"/>
            <a:ext cx="60350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34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675120" y="749808"/>
            <a:ext cx="30632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buNone/>
              <a:def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r" indent="0" marL="0">
              <a:buNone/>
            </a:pPr>
            <a:r>
              <a: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000" dirty="0"/>
          </a:p>
        </p:txBody>
      </p:sp>
      <p:sp>
        <p:nvSpPr>
          <p:cNvPr id="5" name="Shape 1"/>
          <p:cNvSpPr/>
          <p:nvPr/>
        </p:nvSpPr>
        <p:spPr>
          <a:xfrm>
            <a:off x="548640" y="1783080"/>
            <a:ext cx="2941320" cy="2941320"/>
          </a:xfrm>
          <a:prstGeom prst="rect">
            <a:avLst/>
          </a:prstGeom>
          <a:solidFill>
            <a:srgbClr val="2C4C3A"/>
          </a:solidFill>
          <a:ln/>
        </p:spPr>
      </p:sp>
      <p:sp>
        <p:nvSpPr>
          <p:cNvPr id="6" name="Text 2"/>
          <p:cNvSpPr/>
          <p:nvPr/>
        </p:nvSpPr>
        <p:spPr>
          <a:xfrm>
            <a:off x="548640" y="2796540"/>
            <a:ext cx="2941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B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Tronco e base</a:t>
            </a:r>
            <a:endParaRPr lang="en-US" sz="1500" dirty="0"/>
          </a:p>
        </p:txBody>
      </p:sp>
      <p:sp>
        <p:nvSpPr>
          <p:cNvPr id="7" name="Text 3"/>
          <p:cNvSpPr/>
          <p:nvPr>
            <p:ph idx="105" type="pic" hasCustomPrompt="1"/>
          </p:nvPr>
        </p:nvSpPr>
        <p:spPr>
          <a:xfrm>
            <a:off x="548640" y="17830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  <p:sp>
        <p:nvSpPr>
          <p:cNvPr id="8" name="Shape 3"/>
          <p:cNvSpPr/>
          <p:nvPr/>
        </p:nvSpPr>
        <p:spPr>
          <a:xfrm>
            <a:off x="3672840" y="1783080"/>
            <a:ext cx="2941320" cy="2941320"/>
          </a:xfrm>
          <a:prstGeom prst="rect">
            <a:avLst/>
          </a:prstGeom>
          <a:solidFill>
            <a:srgbClr val="2C4C3A"/>
          </a:solidFill>
          <a:ln/>
        </p:spPr>
      </p:sp>
      <p:sp>
        <p:nvSpPr>
          <p:cNvPr id="9" name="Text 4"/>
          <p:cNvSpPr/>
          <p:nvPr/>
        </p:nvSpPr>
        <p:spPr>
          <a:xfrm>
            <a:off x="3672840" y="2796540"/>
            <a:ext cx="2941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C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Ritidoma</a:t>
            </a:r>
            <a:endParaRPr lang="en-US" sz="1500" dirty="0"/>
          </a:p>
        </p:txBody>
      </p:sp>
      <p:sp>
        <p:nvSpPr>
          <p:cNvPr id="10" name="Text 5"/>
          <p:cNvSpPr/>
          <p:nvPr>
            <p:ph idx="108" type="pic" hasCustomPrompt="1"/>
          </p:nvPr>
        </p:nvSpPr>
        <p:spPr>
          <a:xfrm>
            <a:off x="3672840" y="17830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  <p:sp>
        <p:nvSpPr>
          <p:cNvPr id="11" name="Shape 5"/>
          <p:cNvSpPr/>
          <p:nvPr/>
        </p:nvSpPr>
        <p:spPr>
          <a:xfrm>
            <a:off x="6797040" y="1783080"/>
            <a:ext cx="2941320" cy="2941320"/>
          </a:xfrm>
          <a:prstGeom prst="rect">
            <a:avLst/>
          </a:prstGeom>
          <a:solidFill>
            <a:srgbClr val="2C4C3A"/>
          </a:solidFill>
          <a:ln/>
        </p:spPr>
      </p:sp>
      <p:sp>
        <p:nvSpPr>
          <p:cNvPr id="12" name="Text 6"/>
          <p:cNvSpPr/>
          <p:nvPr/>
        </p:nvSpPr>
        <p:spPr>
          <a:xfrm>
            <a:off x="6797040" y="2796540"/>
            <a:ext cx="2941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D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 da casca</a:t>
            </a:r>
            <a:endParaRPr lang="en-US" sz="1500" dirty="0"/>
          </a:p>
        </p:txBody>
      </p:sp>
      <p:sp>
        <p:nvSpPr>
          <p:cNvPr id="13" name="Text 7"/>
          <p:cNvSpPr/>
          <p:nvPr>
            <p:ph idx="111" type="pic" hasCustomPrompt="1"/>
          </p:nvPr>
        </p:nvSpPr>
        <p:spPr>
          <a:xfrm>
            <a:off x="6797040" y="17830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  <p:sp>
        <p:nvSpPr>
          <p:cNvPr id="14" name="Shape 7"/>
          <p:cNvSpPr/>
          <p:nvPr/>
        </p:nvSpPr>
        <p:spPr>
          <a:xfrm>
            <a:off x="548640" y="4907280"/>
            <a:ext cx="2941320" cy="2941320"/>
          </a:xfrm>
          <a:prstGeom prst="rect">
            <a:avLst/>
          </a:prstGeom>
          <a:solidFill>
            <a:srgbClr val="2C4C3A"/>
          </a:solidFill>
          <a:ln/>
        </p:spPr>
      </p:sp>
      <p:sp>
        <p:nvSpPr>
          <p:cNvPr id="15" name="Text 8"/>
          <p:cNvSpPr/>
          <p:nvPr/>
        </p:nvSpPr>
        <p:spPr>
          <a:xfrm>
            <a:off x="548640" y="5920740"/>
            <a:ext cx="2941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E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Ramo</a:t>
            </a:r>
            <a:endParaRPr lang="en-US" sz="1500" dirty="0"/>
          </a:p>
        </p:txBody>
      </p:sp>
      <p:sp>
        <p:nvSpPr>
          <p:cNvPr id="16" name="Text 9"/>
          <p:cNvSpPr/>
          <p:nvPr>
            <p:ph idx="114" type="pic" hasCustomPrompt="1"/>
          </p:nvPr>
        </p:nvSpPr>
        <p:spPr>
          <a:xfrm>
            <a:off x="548640" y="49072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  <p:sp>
        <p:nvSpPr>
          <p:cNvPr id="17" name="Shape 9"/>
          <p:cNvSpPr/>
          <p:nvPr/>
        </p:nvSpPr>
        <p:spPr>
          <a:xfrm>
            <a:off x="3672840" y="4907280"/>
            <a:ext cx="2941320" cy="2941320"/>
          </a:xfrm>
          <a:prstGeom prst="rect">
            <a:avLst/>
          </a:prstGeom>
          <a:solidFill>
            <a:srgbClr val="2C4C3A"/>
          </a:solidFill>
          <a:ln/>
        </p:spPr>
      </p:sp>
      <p:sp>
        <p:nvSpPr>
          <p:cNvPr id="18" name="Text 10"/>
          <p:cNvSpPr/>
          <p:nvPr/>
        </p:nvSpPr>
        <p:spPr>
          <a:xfrm>
            <a:off x="3672840" y="5920740"/>
            <a:ext cx="2941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F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Folha</a:t>
            </a:r>
            <a:endParaRPr lang="en-US" sz="1500" dirty="0"/>
          </a:p>
        </p:txBody>
      </p:sp>
      <p:sp>
        <p:nvSpPr>
          <p:cNvPr id="19" name="Text 11"/>
          <p:cNvSpPr/>
          <p:nvPr>
            <p:ph idx="117" type="pic" hasCustomPrompt="1"/>
          </p:nvPr>
        </p:nvSpPr>
        <p:spPr>
          <a:xfrm>
            <a:off x="3672840" y="49072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  <p:sp>
        <p:nvSpPr>
          <p:cNvPr id="20" name="Shape 11"/>
          <p:cNvSpPr/>
          <p:nvPr/>
        </p:nvSpPr>
        <p:spPr>
          <a:xfrm>
            <a:off x="6797040" y="4907280"/>
            <a:ext cx="2941320" cy="2941320"/>
          </a:xfrm>
          <a:prstGeom prst="rect">
            <a:avLst/>
          </a:prstGeom>
          <a:solidFill>
            <a:srgbClr val="2C4C3A"/>
          </a:solidFill>
          <a:ln/>
        </p:spPr>
      </p:sp>
      <p:sp>
        <p:nvSpPr>
          <p:cNvPr id="21" name="Text 12"/>
          <p:cNvSpPr/>
          <p:nvPr/>
        </p:nvSpPr>
        <p:spPr>
          <a:xfrm>
            <a:off x="6797040" y="5920740"/>
            <a:ext cx="2941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G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9FB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Detalhe diagnóstico</a:t>
            </a:r>
            <a:endParaRPr lang="en-US" sz="1500" dirty="0"/>
          </a:p>
        </p:txBody>
      </p:sp>
      <p:sp>
        <p:nvSpPr>
          <p:cNvPr id="22" name="Text 13"/>
          <p:cNvSpPr/>
          <p:nvPr>
            <p:ph idx="120" type="pic" hasCustomPrompt="1"/>
          </p:nvPr>
        </p:nvSpPr>
        <p:spPr>
          <a:xfrm>
            <a:off x="6797040" y="49072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  <p:sp>
        <p:nvSpPr>
          <p:cNvPr id="23" name="Shape 13"/>
          <p:cNvSpPr/>
          <p:nvPr/>
        </p:nvSpPr>
        <p:spPr>
          <a:xfrm>
            <a:off x="685800" y="1920240"/>
            <a:ext cx="457200" cy="457200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24" name="Text 14"/>
          <p:cNvSpPr/>
          <p:nvPr/>
        </p:nvSpPr>
        <p:spPr>
          <a:xfrm>
            <a:off x="68580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900" dirty="0"/>
          </a:p>
        </p:txBody>
      </p:sp>
      <p:sp>
        <p:nvSpPr>
          <p:cNvPr id="25" name="Shape 15"/>
          <p:cNvSpPr/>
          <p:nvPr/>
        </p:nvSpPr>
        <p:spPr>
          <a:xfrm>
            <a:off x="3810000" y="1920240"/>
            <a:ext cx="457200" cy="457200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26" name="Text 16"/>
          <p:cNvSpPr/>
          <p:nvPr/>
        </p:nvSpPr>
        <p:spPr>
          <a:xfrm>
            <a:off x="381000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900" dirty="0"/>
          </a:p>
        </p:txBody>
      </p:sp>
      <p:sp>
        <p:nvSpPr>
          <p:cNvPr id="27" name="Shape 17"/>
          <p:cNvSpPr/>
          <p:nvPr/>
        </p:nvSpPr>
        <p:spPr>
          <a:xfrm>
            <a:off x="6934200" y="1920240"/>
            <a:ext cx="457200" cy="457200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28" name="Text 18"/>
          <p:cNvSpPr/>
          <p:nvPr/>
        </p:nvSpPr>
        <p:spPr>
          <a:xfrm>
            <a:off x="693420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900" dirty="0"/>
          </a:p>
        </p:txBody>
      </p:sp>
      <p:sp>
        <p:nvSpPr>
          <p:cNvPr id="29" name="Shape 19"/>
          <p:cNvSpPr/>
          <p:nvPr/>
        </p:nvSpPr>
        <p:spPr>
          <a:xfrm>
            <a:off x="685800" y="5044440"/>
            <a:ext cx="457200" cy="457200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30" name="Text 20"/>
          <p:cNvSpPr/>
          <p:nvPr/>
        </p:nvSpPr>
        <p:spPr>
          <a:xfrm>
            <a:off x="685800" y="504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900" dirty="0"/>
          </a:p>
        </p:txBody>
      </p:sp>
      <p:sp>
        <p:nvSpPr>
          <p:cNvPr id="31" name="Shape 21"/>
          <p:cNvSpPr/>
          <p:nvPr/>
        </p:nvSpPr>
        <p:spPr>
          <a:xfrm>
            <a:off x="3810000" y="5044440"/>
            <a:ext cx="457200" cy="457200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32" name="Text 22"/>
          <p:cNvSpPr/>
          <p:nvPr/>
        </p:nvSpPr>
        <p:spPr>
          <a:xfrm>
            <a:off x="3810000" y="504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900" dirty="0"/>
          </a:p>
        </p:txBody>
      </p:sp>
      <p:sp>
        <p:nvSpPr>
          <p:cNvPr id="33" name="Shape 23"/>
          <p:cNvSpPr/>
          <p:nvPr/>
        </p:nvSpPr>
        <p:spPr>
          <a:xfrm>
            <a:off x="6934200" y="5044440"/>
            <a:ext cx="457200" cy="457200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34" name="Text 24"/>
          <p:cNvSpPr/>
          <p:nvPr/>
        </p:nvSpPr>
        <p:spPr>
          <a:xfrm>
            <a:off x="6934200" y="504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900" dirty="0"/>
          </a:p>
        </p:txBody>
      </p:sp>
      <p:sp>
        <p:nvSpPr>
          <p:cNvPr id="35" name="Text 25"/>
          <p:cNvSpPr/>
          <p:nvPr/>
        </p:nvSpPr>
        <p:spPr>
          <a:xfrm>
            <a:off x="548640" y="7985760"/>
            <a:ext cx="9189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tronco e base  ·  C ritidoma  ·  D corte da casca  ·  E ramo  ·  F folha  ·  G detalhe diagnóstico</a:t>
            </a:r>
            <a:endParaRPr lang="en-US" sz="1400" dirty="0"/>
          </a:p>
        </p:txBody>
      </p:sp>
      <p:sp>
        <p:nvSpPr>
          <p:cNvPr id="36" name="Text 26"/>
          <p:cNvSpPr/>
          <p:nvPr/>
        </p:nvSpPr>
        <p:spPr>
          <a:xfrm>
            <a:off x="548640" y="955548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@ledt_ufam  ·  Dendrologia Tropical  ·  UFAM</a:t>
            </a:r>
            <a:endParaRPr lang="en-US" sz="1400" dirty="0"/>
          </a:p>
        </p:txBody>
      </p:sp>
      <p:sp>
        <p:nvSpPr>
          <p:cNvPr id="37" name="Text 27"/>
          <p:cNvSpPr/>
          <p:nvPr/>
        </p:nvSpPr>
        <p:spPr>
          <a:xfrm>
            <a:off x="8641080" y="95554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icha – árvore, tronco e casc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89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ÁRVORE, TRONCO E CASCA</a:t>
            </a:r>
            <a:endParaRPr lang="en-US" sz="14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749808"/>
            <a:ext cx="60350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34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675120" y="749808"/>
            <a:ext cx="30632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buNone/>
              <a:def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r" indent="0" marL="0">
              <a:buNone/>
            </a:pPr>
            <a:r>
              <a: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000" dirty="0"/>
          </a:p>
        </p:txBody>
      </p:sp>
      <p:sp>
        <p:nvSpPr>
          <p:cNvPr id="5" name="Shape 1"/>
          <p:cNvSpPr/>
          <p:nvPr/>
        </p:nvSpPr>
        <p:spPr>
          <a:xfrm>
            <a:off x="548640" y="1783080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6" name="Text 2"/>
          <p:cNvSpPr/>
          <p:nvPr/>
        </p:nvSpPr>
        <p:spPr>
          <a:xfrm>
            <a:off x="777240" y="194767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HÁBITO E PORTE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5257800" y="1783080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8" name="Text 4"/>
          <p:cNvSpPr/>
          <p:nvPr/>
        </p:nvSpPr>
        <p:spPr>
          <a:xfrm>
            <a:off x="5486400" y="194767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COPA E RAMIFICAÇÃO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548640" y="4187952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10" name="Text 6"/>
          <p:cNvSpPr/>
          <p:nvPr/>
        </p:nvSpPr>
        <p:spPr>
          <a:xfrm>
            <a:off x="777240" y="4352544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FUSTE E BASE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5257800" y="4187952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12" name="Text 8"/>
          <p:cNvSpPr/>
          <p:nvPr/>
        </p:nvSpPr>
        <p:spPr>
          <a:xfrm>
            <a:off x="5486400" y="4352544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RITIDOMA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548640" y="6592824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14" name="Text 10"/>
          <p:cNvSpPr/>
          <p:nvPr/>
        </p:nvSpPr>
        <p:spPr>
          <a:xfrm>
            <a:off x="777240" y="675741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CASCA VIVA E OXIDAÇÃO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5257800" y="6592824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16" name="Text 12"/>
          <p:cNvSpPr/>
          <p:nvPr/>
        </p:nvSpPr>
        <p:spPr>
          <a:xfrm>
            <a:off x="5486400" y="675741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CHEIRO E EXSUDATO</a:t>
            </a:r>
            <a:endParaRPr lang="en-US" sz="1300" dirty="0"/>
          </a:p>
        </p:txBody>
      </p:sp>
      <p:sp>
        <p:nvSpPr>
          <p:cNvPr id="17" name="Text 13"/>
          <p:cNvSpPr/>
          <p:nvPr>
            <p:ph idx="115" type="body" hasCustomPrompt="1"/>
          </p:nvPr>
        </p:nvSpPr>
        <p:spPr>
          <a:xfrm>
            <a:off x="777240" y="2286000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[Hábito], [x] m alt., CAP [x] cm</a:t>
            </a:r>
            <a:endParaRPr lang="en-US" sz="1900" dirty="0"/>
          </a:p>
        </p:txBody>
      </p:sp>
      <p:sp>
        <p:nvSpPr>
          <p:cNvPr id="18" name="Text 13"/>
          <p:cNvSpPr/>
          <p:nvPr>
            <p:ph idx="116" type="body" hasCustomPrompt="1"/>
          </p:nvPr>
        </p:nvSpPr>
        <p:spPr>
          <a:xfrm>
            <a:off x="5486400" y="2286000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Copa [forma]; ramificação [monopodial/simpodial]</a:t>
            </a:r>
            <a:endParaRPr lang="en-US" sz="1900" dirty="0"/>
          </a:p>
        </p:txBody>
      </p:sp>
      <p:sp>
        <p:nvSpPr>
          <p:cNvPr id="19" name="Text 13"/>
          <p:cNvSpPr/>
          <p:nvPr>
            <p:ph idx="117" type="body" hasCustomPrompt="1"/>
          </p:nvPr>
        </p:nvSpPr>
        <p:spPr>
          <a:xfrm>
            <a:off x="777240" y="4690872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Fuste [reto/tortuoso…]; base [reta/digitada…]; [estruturas na base ou “ausentes”]</a:t>
            </a:r>
            <a:endParaRPr lang="en-US" sz="1900" dirty="0"/>
          </a:p>
        </p:txBody>
      </p:sp>
      <p:sp>
        <p:nvSpPr>
          <p:cNvPr id="20" name="Text 13"/>
          <p:cNvSpPr/>
          <p:nvPr>
            <p:ph idx="118" type="body" hasCustomPrompt="1"/>
          </p:nvPr>
        </p:nvSpPr>
        <p:spPr>
          <a:xfrm>
            <a:off x="5486400" y="4690872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[Textura/padrão], [cor]; [desprendimento ou “sem desprendimento”]</a:t>
            </a:r>
            <a:endParaRPr lang="en-US" sz="1900" dirty="0"/>
          </a:p>
        </p:txBody>
      </p:sp>
      <p:sp>
        <p:nvSpPr>
          <p:cNvPr id="21" name="Text 13"/>
          <p:cNvSpPr/>
          <p:nvPr>
            <p:ph idx="119" type="body" hasCustomPrompt="1"/>
          </p:nvPr>
        </p:nvSpPr>
        <p:spPr>
          <a:xfrm>
            <a:off x="777240" y="7095744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[Cor], [textura], [x] mm esp.; [oxida para (cor) ou “não oxida”]</a:t>
            </a:r>
            <a:endParaRPr lang="en-US" sz="1900" dirty="0"/>
          </a:p>
        </p:txBody>
      </p:sp>
      <p:sp>
        <p:nvSpPr>
          <p:cNvPr id="22" name="Text 13"/>
          <p:cNvSpPr/>
          <p:nvPr>
            <p:ph idx="120" type="body" hasCustomPrompt="1"/>
          </p:nvPr>
        </p:nvSpPr>
        <p:spPr>
          <a:xfrm>
            <a:off x="5486400" y="7095744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Cheiro [descrição ou “ausente”]; exsudato [tipo e cor ou “ausente”]</a:t>
            </a:r>
            <a:endParaRPr lang="en-US" sz="1900" dirty="0"/>
          </a:p>
        </p:txBody>
      </p:sp>
      <p:sp>
        <p:nvSpPr>
          <p:cNvPr id="23" name="Text 13"/>
          <p:cNvSpPr/>
          <p:nvPr/>
        </p:nvSpPr>
        <p:spPr>
          <a:xfrm>
            <a:off x="548640" y="955548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@ledt_ufam  ·  Dendrologia Tropical  ·  UFAM</a:t>
            </a:r>
            <a:endParaRPr lang="en-US" sz="1400" dirty="0"/>
          </a:p>
        </p:txBody>
      </p:sp>
      <p:sp>
        <p:nvSpPr>
          <p:cNvPr id="24" name="Text 14"/>
          <p:cNvSpPr/>
          <p:nvPr/>
        </p:nvSpPr>
        <p:spPr>
          <a:xfrm>
            <a:off x="8641080" y="95554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Ficha – folhas e reproduçã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89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FOLHAS E REPRODUÇÃO</a:t>
            </a:r>
            <a:endParaRPr lang="en-US" sz="14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749808"/>
            <a:ext cx="60350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34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675120" y="749808"/>
            <a:ext cx="30632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buNone/>
              <a:def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r" indent="0" marL="0">
              <a:buNone/>
            </a:pPr>
            <a:r>
              <a: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000" dirty="0"/>
          </a:p>
        </p:txBody>
      </p:sp>
      <p:sp>
        <p:nvSpPr>
          <p:cNvPr id="5" name="Shape 1"/>
          <p:cNvSpPr/>
          <p:nvPr/>
        </p:nvSpPr>
        <p:spPr>
          <a:xfrm>
            <a:off x="548640" y="1783080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6" name="Text 2"/>
          <p:cNvSpPr/>
          <p:nvPr/>
        </p:nvSpPr>
        <p:spPr>
          <a:xfrm>
            <a:off x="777240" y="194767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FOLHA E FILOTAXIA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5257800" y="1783080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8" name="Text 4"/>
          <p:cNvSpPr/>
          <p:nvPr/>
        </p:nvSpPr>
        <p:spPr>
          <a:xfrm>
            <a:off x="5486400" y="194767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LIMBO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548640" y="4187952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10" name="Text 6"/>
          <p:cNvSpPr/>
          <p:nvPr/>
        </p:nvSpPr>
        <p:spPr>
          <a:xfrm>
            <a:off x="777240" y="4352544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VENAÇÃO E INDUMENTO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5257800" y="4187952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12" name="Text 8"/>
          <p:cNvSpPr/>
          <p:nvPr/>
        </p:nvSpPr>
        <p:spPr>
          <a:xfrm>
            <a:off x="5486400" y="4352544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ESTRUTURAS ACESSÓRIAS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548640" y="6592824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14" name="Text 10"/>
          <p:cNvSpPr/>
          <p:nvPr/>
        </p:nvSpPr>
        <p:spPr>
          <a:xfrm>
            <a:off x="777240" y="675741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FLORES E FRUTOS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5257800" y="6592824"/>
            <a:ext cx="4480560" cy="224028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16" name="Text 12"/>
          <p:cNvSpPr/>
          <p:nvPr/>
        </p:nvSpPr>
        <p:spPr>
          <a:xfrm>
            <a:off x="5486400" y="675741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RECONHECER</a:t>
            </a:r>
            <a:endParaRPr lang="en-US" sz="1300" dirty="0"/>
          </a:p>
        </p:txBody>
      </p:sp>
      <p:sp>
        <p:nvSpPr>
          <p:cNvPr id="17" name="Text 13"/>
          <p:cNvSpPr/>
          <p:nvPr>
            <p:ph idx="115" type="body" hasCustomPrompt="1"/>
          </p:nvPr>
        </p:nvSpPr>
        <p:spPr>
          <a:xfrm>
            <a:off x="777240" y="2286000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[Simples/composta (tipo)], [filotaxia]; pecíolo [com/sem pulvino]</a:t>
            </a:r>
            <a:endParaRPr lang="en-US" sz="1900" dirty="0"/>
          </a:p>
        </p:txBody>
      </p:sp>
      <p:sp>
        <p:nvSpPr>
          <p:cNvPr id="18" name="Text 13"/>
          <p:cNvSpPr/>
          <p:nvPr>
            <p:ph idx="116" type="body" hasCustomPrompt="1"/>
          </p:nvPr>
        </p:nvSpPr>
        <p:spPr>
          <a:xfrm>
            <a:off x="5486400" y="2286000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[Forma]; margem [tipo]; ápice [tipo]; base [tipo]</a:t>
            </a:r>
            <a:endParaRPr lang="en-US" sz="1900" dirty="0"/>
          </a:p>
        </p:txBody>
      </p:sp>
      <p:sp>
        <p:nvSpPr>
          <p:cNvPr id="19" name="Text 13"/>
          <p:cNvSpPr/>
          <p:nvPr>
            <p:ph idx="117" type="body" hasCustomPrompt="1"/>
          </p:nvPr>
        </p:nvSpPr>
        <p:spPr>
          <a:xfrm>
            <a:off x="777240" y="4690872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Venação [tipo]; [glabra / indumento: onde e como]</a:t>
            </a:r>
            <a:endParaRPr lang="en-US" sz="1900" dirty="0"/>
          </a:p>
        </p:txBody>
      </p:sp>
      <p:sp>
        <p:nvSpPr>
          <p:cNvPr id="20" name="Text 13"/>
          <p:cNvSpPr/>
          <p:nvPr>
            <p:ph idx="118" type="body" hasCustomPrompt="1"/>
          </p:nvPr>
        </p:nvSpPr>
        <p:spPr>
          <a:xfrm>
            <a:off x="5486400" y="4690872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[Estípulas, glândulas, domácias…] ou “não observadas”</a:t>
            </a:r>
            <a:endParaRPr lang="en-US" sz="1900" dirty="0"/>
          </a:p>
        </p:txBody>
      </p:sp>
      <p:sp>
        <p:nvSpPr>
          <p:cNvPr id="21" name="Text 13"/>
          <p:cNvSpPr/>
          <p:nvPr>
            <p:ph idx="119" type="body" hasCustomPrompt="1"/>
          </p:nvPr>
        </p:nvSpPr>
        <p:spPr>
          <a:xfrm>
            <a:off x="777240" y="7095744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[Descrição curta] ou “não observados”</a:t>
            </a:r>
            <a:endParaRPr lang="en-US" sz="1900" dirty="0"/>
          </a:p>
        </p:txBody>
      </p:sp>
      <p:sp>
        <p:nvSpPr>
          <p:cNvPr id="22" name="Text 13"/>
          <p:cNvSpPr/>
          <p:nvPr>
            <p:ph idx="120" type="body" hasCustomPrompt="1"/>
          </p:nvPr>
        </p:nvSpPr>
        <p:spPr>
          <a:xfrm>
            <a:off x="5486400" y="7095744"/>
            <a:ext cx="40233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95000"/>
              </a:lnSpc>
              <a:buNone/>
              <a:def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 a 3 caracteres que mais ajudam a reconhecer a espécie no campo]</a:t>
            </a:r>
            <a:endParaRPr lang="en-US" sz="1900" dirty="0"/>
          </a:p>
        </p:txBody>
      </p:sp>
      <p:sp>
        <p:nvSpPr>
          <p:cNvPr id="23" name="Text 13"/>
          <p:cNvSpPr/>
          <p:nvPr/>
        </p:nvSpPr>
        <p:spPr>
          <a:xfrm>
            <a:off x="548640" y="955548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@ledt_ufam  ·  Dendrologia Tropical  ·  UFAM</a:t>
            </a:r>
            <a:endParaRPr lang="en-US" sz="1400" dirty="0"/>
          </a:p>
        </p:txBody>
      </p:sp>
      <p:sp>
        <p:nvSpPr>
          <p:cNvPr id="24" name="Text 14"/>
          <p:cNvSpPr/>
          <p:nvPr/>
        </p:nvSpPr>
        <p:spPr>
          <a:xfrm>
            <a:off x="8641080" y="95554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truções (não publicar)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2834640" cy="411480"/>
          </a:xfrm>
          <a:prstGeom prst="rect">
            <a:avLst/>
          </a:prstGeom>
          <a:solidFill>
            <a:srgbClr val="B5462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114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INSTRUÇÕES · NÃO PUBLICAR</a:t>
            </a:r>
            <a:endParaRPr lang="en-US" sz="13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960120"/>
            <a:ext cx="918972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48640" y="9555480"/>
            <a:ext cx="9189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post · FGD921 Dendrologia Tropical · UFAM</a:t>
            </a:r>
            <a:endParaRPr lang="en-US" sz="13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960120"/>
            <a:ext cx="9189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usar este modelo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74520"/>
            <a:ext cx="9189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árvore será um post no feed do @ledt_ufam: um carrossel de 4 imagens quadradas. Vocês não vão descrever nada novo: é passar a limpo o roteiro que já preencheram, com as correções da professora.</a:t>
            </a:r>
            <a:endParaRPr lang="en-US" sz="1800" dirty="0"/>
          </a:p>
        </p:txBody>
      </p:sp>
      <p:sp>
        <p:nvSpPr>
          <p:cNvPr id="4" name="mini_1"/>
          <p:cNvSpPr/>
          <p:nvPr/>
        </p:nvSpPr>
        <p:spPr>
          <a:xfrm>
            <a:off x="548640" y="3063240"/>
            <a:ext cx="2160270" cy="2160270"/>
          </a:xfrm>
          <a:prstGeom prst="rect">
            <a:avLst/>
          </a:prstGeom>
          <a:solidFill>
            <a:srgbClr val="1E3A2B"/>
          </a:solidFill>
          <a:ln w="12700">
            <a:solidFill>
              <a:srgbClr val="D5DCD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3232" y="3200400"/>
            <a:ext cx="183108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13232" y="3657600"/>
            <a:ext cx="183108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13232" y="4537710"/>
            <a:ext cx="183108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A, nome, local e créditos</a:t>
            </a:r>
            <a:endParaRPr lang="en-US" sz="1300" dirty="0"/>
          </a:p>
        </p:txBody>
      </p:sp>
      <p:sp>
        <p:nvSpPr>
          <p:cNvPr id="8" name="mini_2"/>
          <p:cNvSpPr/>
          <p:nvPr/>
        </p:nvSpPr>
        <p:spPr>
          <a:xfrm>
            <a:off x="2891790" y="3063240"/>
            <a:ext cx="2160270" cy="2160270"/>
          </a:xfrm>
          <a:prstGeom prst="rect">
            <a:avLst/>
          </a:prstGeom>
          <a:solidFill>
            <a:srgbClr val="EEF2EC"/>
          </a:solidFill>
          <a:ln w="12700">
            <a:solidFill>
              <a:srgbClr val="D5DCD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56382" y="3200400"/>
            <a:ext cx="183108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3056382" y="3657600"/>
            <a:ext cx="183108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3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Prancha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056382" y="4537710"/>
            <a:ext cx="183108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Fotos B a G</a:t>
            </a:r>
            <a:endParaRPr lang="en-US" sz="1300" dirty="0"/>
          </a:p>
        </p:txBody>
      </p:sp>
      <p:sp>
        <p:nvSpPr>
          <p:cNvPr id="12" name="mini_3"/>
          <p:cNvSpPr/>
          <p:nvPr/>
        </p:nvSpPr>
        <p:spPr>
          <a:xfrm>
            <a:off x="5234940" y="3063240"/>
            <a:ext cx="2160270" cy="2160270"/>
          </a:xfrm>
          <a:prstGeom prst="rect">
            <a:avLst/>
          </a:prstGeom>
          <a:solidFill>
            <a:srgbClr val="EEF2EC"/>
          </a:solidFill>
          <a:ln w="12700">
            <a:solidFill>
              <a:srgbClr val="D5DCD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399532" y="3200400"/>
            <a:ext cx="183108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5399532" y="3657600"/>
            <a:ext cx="183108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3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Árvore, tronco e casca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399532" y="4537710"/>
            <a:ext cx="183108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Roteiro, seções 2 a 4</a:t>
            </a:r>
            <a:endParaRPr lang="en-US" sz="1300" dirty="0"/>
          </a:p>
        </p:txBody>
      </p:sp>
      <p:sp>
        <p:nvSpPr>
          <p:cNvPr id="16" name="mini_4"/>
          <p:cNvSpPr/>
          <p:nvPr/>
        </p:nvSpPr>
        <p:spPr>
          <a:xfrm>
            <a:off x="7578090" y="3063240"/>
            <a:ext cx="2160270" cy="2160270"/>
          </a:xfrm>
          <a:prstGeom prst="rect">
            <a:avLst/>
          </a:prstGeom>
          <a:solidFill>
            <a:srgbClr val="EEF2EC"/>
          </a:solidFill>
          <a:ln w="12700">
            <a:solidFill>
              <a:srgbClr val="D5DCD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42682" y="3200400"/>
            <a:ext cx="183108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0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7742682" y="3657600"/>
            <a:ext cx="183108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3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Folhas e reprodução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7742682" y="4537710"/>
            <a:ext cx="183108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Roteiro, seções 5 e 6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543550"/>
            <a:ext cx="91897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100" b="1" dirty="0">
                <a:solidFill>
                  <a:srgbClr val="1E3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Regras de ouro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mova, não redimensione e não troque cores ou fontes de nenhum elemento.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Substitua tudo o que está entre [colchetes] e apague os colchetes.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post por árvore: se o grupo descreveu duas árvores, preencha os dois carrosséis.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acrescentem caracteres novos. Se algo não foi observado, escreva “não observado”.</a:t>
            </a:r>
            <a:endParaRPr lang="en-US" sz="2100" dirty="0"/>
          </a:p>
          <a:p>
            <a:pPr marL="342900" indent="-342900"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entregar, apaguem estes slides de instrução.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960120"/>
            <a:ext cx="9189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Fotos: o que vai em cada espaço</a:t>
            </a:r>
            <a:endParaRPr lang="en-US" sz="3400" dirty="0"/>
          </a:p>
        </p:txBody>
      </p:sp>
      <p:sp>
        <p:nvSpPr>
          <p:cNvPr id="3" name="foto_A"/>
          <p:cNvSpPr/>
          <p:nvPr/>
        </p:nvSpPr>
        <p:spPr>
          <a:xfrm>
            <a:off x="548640" y="1874520"/>
            <a:ext cx="9189720" cy="603504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4" name="letra_A"/>
          <p:cNvSpPr/>
          <p:nvPr/>
        </p:nvSpPr>
        <p:spPr>
          <a:xfrm>
            <a:off x="667512" y="1975104"/>
            <a:ext cx="402336" cy="402336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67512" y="19751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87452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Árvore inteira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874520"/>
            <a:ext cx="6035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Capa. Da base à copa, com céu ou fundo limpo; foto na vertical.</a:t>
            </a:r>
            <a:endParaRPr lang="en-US" sz="1500" dirty="0"/>
          </a:p>
        </p:txBody>
      </p:sp>
      <p:sp>
        <p:nvSpPr>
          <p:cNvPr id="8" name="foto_B"/>
          <p:cNvSpPr/>
          <p:nvPr/>
        </p:nvSpPr>
        <p:spPr>
          <a:xfrm>
            <a:off x="548640" y="2551176"/>
            <a:ext cx="9189720" cy="603504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9" name="letra_B"/>
          <p:cNvSpPr/>
          <p:nvPr/>
        </p:nvSpPr>
        <p:spPr>
          <a:xfrm>
            <a:off x="667512" y="2651760"/>
            <a:ext cx="402336" cy="402336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67512" y="265176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551176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Tronco e base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566160" y="2551176"/>
            <a:ext cx="6035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e início do fuste: sapopemas, raízes ou base reta.</a:t>
            </a:r>
            <a:endParaRPr lang="en-US" sz="1500" dirty="0"/>
          </a:p>
        </p:txBody>
      </p:sp>
      <p:sp>
        <p:nvSpPr>
          <p:cNvPr id="13" name="foto_C"/>
          <p:cNvSpPr/>
          <p:nvPr/>
        </p:nvSpPr>
        <p:spPr>
          <a:xfrm>
            <a:off x="548640" y="3227832"/>
            <a:ext cx="9189720" cy="603504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14" name="letra_C"/>
          <p:cNvSpPr/>
          <p:nvPr/>
        </p:nvSpPr>
        <p:spPr>
          <a:xfrm>
            <a:off x="667512" y="3328416"/>
            <a:ext cx="402336" cy="402336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67512" y="332841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1280160" y="3227832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Ritidoma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3566160" y="3227832"/>
            <a:ext cx="6035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Casca externa de perto, sem flash.</a:t>
            </a:r>
            <a:endParaRPr lang="en-US" sz="1500" dirty="0"/>
          </a:p>
        </p:txBody>
      </p:sp>
      <p:sp>
        <p:nvSpPr>
          <p:cNvPr id="18" name="foto_D"/>
          <p:cNvSpPr/>
          <p:nvPr/>
        </p:nvSpPr>
        <p:spPr>
          <a:xfrm>
            <a:off x="548640" y="3904488"/>
            <a:ext cx="9189720" cy="603504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19" name="letra_D"/>
          <p:cNvSpPr/>
          <p:nvPr/>
        </p:nvSpPr>
        <p:spPr>
          <a:xfrm>
            <a:off x="667512" y="4005072"/>
            <a:ext cx="402336" cy="402336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67512" y="40050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1280160" y="3904488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 da casca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3566160" y="3904488"/>
            <a:ext cx="6035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 recente, mostrando casca viva, oxidação ou exsudato.</a:t>
            </a:r>
            <a:endParaRPr lang="en-US" sz="1500" dirty="0"/>
          </a:p>
        </p:txBody>
      </p:sp>
      <p:sp>
        <p:nvSpPr>
          <p:cNvPr id="23" name="foto_E"/>
          <p:cNvSpPr/>
          <p:nvPr/>
        </p:nvSpPr>
        <p:spPr>
          <a:xfrm>
            <a:off x="548640" y="4581144"/>
            <a:ext cx="9189720" cy="603504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24" name="letra_E"/>
          <p:cNvSpPr/>
          <p:nvPr/>
        </p:nvSpPr>
        <p:spPr>
          <a:xfrm>
            <a:off x="667512" y="4681728"/>
            <a:ext cx="402336" cy="402336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67512" y="46817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6" name="Text 24"/>
          <p:cNvSpPr txBox="1"/>
          <p:nvPr/>
        </p:nvSpPr>
        <p:spPr>
          <a:xfrm>
            <a:off x="1280160" y="4581144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Ramo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3566160" y="4581144"/>
            <a:ext cx="6035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Ramo com a filotaxia visível.</a:t>
            </a:r>
            <a:endParaRPr lang="en-US" sz="1500" dirty="0"/>
          </a:p>
        </p:txBody>
      </p:sp>
      <p:sp>
        <p:nvSpPr>
          <p:cNvPr id="28" name="foto_F"/>
          <p:cNvSpPr/>
          <p:nvPr/>
        </p:nvSpPr>
        <p:spPr>
          <a:xfrm>
            <a:off x="548640" y="5257800"/>
            <a:ext cx="9189720" cy="603504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29" name="letra_F"/>
          <p:cNvSpPr/>
          <p:nvPr/>
        </p:nvSpPr>
        <p:spPr>
          <a:xfrm>
            <a:off x="667512" y="5358384"/>
            <a:ext cx="402336" cy="402336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67512" y="53583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31" name="Text 29"/>
          <p:cNvSpPr txBox="1"/>
          <p:nvPr/>
        </p:nvSpPr>
        <p:spPr>
          <a:xfrm>
            <a:off x="1280160" y="525780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Folha</a:t>
            </a:r>
            <a:endParaRPr lang="en-US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3566160" y="5257800"/>
            <a:ext cx="6035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Folha inteira com escala (régua ou escala de cores).</a:t>
            </a:r>
            <a:endParaRPr lang="en-US" sz="1500" dirty="0"/>
          </a:p>
        </p:txBody>
      </p:sp>
      <p:sp>
        <p:nvSpPr>
          <p:cNvPr id="33" name="foto_G"/>
          <p:cNvSpPr/>
          <p:nvPr/>
        </p:nvSpPr>
        <p:spPr>
          <a:xfrm>
            <a:off x="548640" y="5934456"/>
            <a:ext cx="9189720" cy="603504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34" name="letra_G"/>
          <p:cNvSpPr/>
          <p:nvPr/>
        </p:nvSpPr>
        <p:spPr>
          <a:xfrm>
            <a:off x="667512" y="6035040"/>
            <a:ext cx="402336" cy="402336"/>
          </a:xfrm>
          <a:prstGeom prst="rect">
            <a:avLst/>
          </a:prstGeom>
          <a:solidFill>
            <a:srgbClr val="C08A2E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667512" y="6035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700" dirty="0"/>
          </a:p>
        </p:txBody>
      </p:sp>
      <p:sp>
        <p:nvSpPr>
          <p:cNvPr id="36" name="Text 34"/>
          <p:cNvSpPr txBox="1"/>
          <p:nvPr/>
        </p:nvSpPr>
        <p:spPr>
          <a:xfrm>
            <a:off x="1280160" y="5934456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Detalhe diagnóstico</a:t>
            </a:r>
            <a:endParaRPr lang="en-US" sz="1600" dirty="0"/>
          </a:p>
        </p:txBody>
      </p:sp>
      <p:sp>
        <p:nvSpPr>
          <p:cNvPr id="37" name="Text 35"/>
          <p:cNvSpPr txBox="1"/>
          <p:nvPr/>
        </p:nvSpPr>
        <p:spPr>
          <a:xfrm>
            <a:off x="3566160" y="5934456"/>
            <a:ext cx="6035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Flor, fruto, estípula, glândula, pulvino… Se não houver, repita outro ângulo do ramo.</a:t>
            </a:r>
            <a:endParaRPr lang="en-US" sz="150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6793992"/>
            <a:ext cx="9189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100" b="1" dirty="0">
                <a:solidFill>
                  <a:srgbClr val="1E3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inserir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 no ícone de imagem dentro do espaço e escolha a foto: o PowerPoint corta no formato certo.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ajustar o enquadramento: Formato da Imagem → Cortar → Preencher, e arraste. Nunca estique a foto.</a:t>
            </a:r>
            <a:endParaRPr lang="en-US" sz="2100" dirty="0"/>
          </a:p>
          <a:p>
            <a:pPr marL="342900" indent="-342900"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círculos, setas, letras ou textos sobre a foto; sem rostos de pessoas.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960120"/>
            <a:ext cx="9189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Textos: do roteiro para o post</a:t>
            </a:r>
            <a:endParaRPr lang="en-US" sz="3400" dirty="0"/>
          </a:p>
        </p:txBody>
      </p:sp>
      <p:sp>
        <p:nvSpPr>
          <p:cNvPr id="3" name="exemplo_Evite"/>
          <p:cNvSpPr/>
          <p:nvPr/>
        </p:nvSpPr>
        <p:spPr>
          <a:xfrm>
            <a:off x="548640" y="1874520"/>
            <a:ext cx="4480560" cy="2011680"/>
          </a:xfrm>
          <a:prstGeom prst="rect">
            <a:avLst/>
          </a:prstGeom>
          <a:solidFill>
            <a:srgbClr val="FBEDE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49808" y="2039112"/>
            <a:ext cx="40782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B54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EVITE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49808" y="2423160"/>
            <a:ext cx="40782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 casca externa apresentou coloração amarelada e textura escamosa, enquanto a casca viva, quando observada, apresentou coloração amarelo-creme.”</a:t>
            </a:r>
            <a:endParaRPr lang="en-US" sz="1550" dirty="0"/>
          </a:p>
        </p:txBody>
      </p:sp>
      <p:sp>
        <p:nvSpPr>
          <p:cNvPr id="6" name="exemplo_Prefira"/>
          <p:cNvSpPr/>
          <p:nvPr/>
        </p:nvSpPr>
        <p:spPr>
          <a:xfrm>
            <a:off x="5257800" y="1874520"/>
            <a:ext cx="4480560" cy="2011680"/>
          </a:xfrm>
          <a:prstGeom prst="rect">
            <a:avLst/>
          </a:prstGeom>
          <a:solidFill>
            <a:srgbClr val="E8F0E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58968" y="2039112"/>
            <a:ext cx="40782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4F7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PREFIRA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458968" y="2423160"/>
            <a:ext cx="40782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Ritidoma: escamoso, amarelado.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Casca viva: amarelo-creme, lisa.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114800"/>
            <a:ext cx="918972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100" b="1" dirty="0">
                <a:solidFill>
                  <a:srgbClr val="1E3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Regras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campo do post corresponde a itens do roteiro (seções 2 a 6). Copiem o que anotaram, em estilo de ficha: termos curtos, vírgula e ponto e vírgula, sem verbos.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Cabe em até 4 linhas por cartão. Se não couber, cortem palavras; não diminuam a fonte.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“Para reconhecer” (roteiro, “Observações diagnósticas”): 1 a 3 caracteres que mais ajudam a reconhecer a espécie.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 científico em itálico; autor e família sem itálico. Confiram na Flora e Funga do Brasil.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observado → “não observado”. Observado e ausente → “ausente”. Nunca “presente/ausente”.</a:t>
            </a:r>
            <a:endParaRPr lang="en-US" sz="2100" dirty="0"/>
          </a:p>
          <a:p>
            <a:pPr marL="342900" indent="-342900"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Unidades com espaço e vírgula decimal: 7,5 m; 58 cm; 4 mm. Créditos: Sobrenome, I.; em ordem alfabética.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960120"/>
            <a:ext cx="9189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Exportar e entregar</a:t>
            </a:r>
            <a:endParaRPr lang="en-US" sz="3400" dirty="0"/>
          </a:p>
        </p:txBody>
      </p:sp>
      <p:sp>
        <p:nvSpPr>
          <p:cNvPr id="3" name="passo_1"/>
          <p:cNvSpPr/>
          <p:nvPr/>
        </p:nvSpPr>
        <p:spPr>
          <a:xfrm>
            <a:off x="548640" y="1892808"/>
            <a:ext cx="475488" cy="475488"/>
          </a:xfrm>
          <a:prstGeom prst="ellipse">
            <a:avLst/>
          </a:prstGeom>
          <a:solidFill>
            <a:srgbClr val="1E3A2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8928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874520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Apaguem os slides de instrução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2286000"/>
            <a:ext cx="8458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Fiquem só os carrosséis (4 slides por árvore).</a:t>
            </a:r>
            <a:endParaRPr lang="en-US" sz="1550" dirty="0"/>
          </a:p>
        </p:txBody>
      </p:sp>
      <p:sp>
        <p:nvSpPr>
          <p:cNvPr id="7" name="passo_2"/>
          <p:cNvSpPr/>
          <p:nvPr/>
        </p:nvSpPr>
        <p:spPr>
          <a:xfrm>
            <a:off x="548640" y="2898648"/>
            <a:ext cx="475488" cy="475488"/>
          </a:xfrm>
          <a:prstGeom prst="ellipse">
            <a:avLst/>
          </a:prstGeom>
          <a:solidFill>
            <a:srgbClr val="1E3A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8986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2880360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Salvem o .pptx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3291840"/>
            <a:ext cx="8458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Grupo[nº]_[NomePopular1]_[NomePopular2].pptx  (ex.: Grupo1_Andiroba_Jatoba.pptx)</a:t>
            </a:r>
            <a:endParaRPr lang="en-US" sz="1550" dirty="0"/>
          </a:p>
        </p:txBody>
      </p:sp>
      <p:sp>
        <p:nvSpPr>
          <p:cNvPr id="11" name="passo_3"/>
          <p:cNvSpPr/>
          <p:nvPr/>
        </p:nvSpPr>
        <p:spPr>
          <a:xfrm>
            <a:off x="548640" y="3904488"/>
            <a:ext cx="475488" cy="475488"/>
          </a:xfrm>
          <a:prstGeom prst="ellipse">
            <a:avLst/>
          </a:prstGeom>
          <a:solidFill>
            <a:srgbClr val="1E3A2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48640" y="390448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280160" y="3886200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Exportem em PNG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4297680"/>
            <a:ext cx="8458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Windows: Arquivo → Exportar → Alterar tipo de arquivo → PNG → Todos os slides.  Mac: Arquivo → Exportar → PNG, largura 1080 px.</a:t>
            </a:r>
            <a:endParaRPr lang="en-US" sz="1550" dirty="0"/>
          </a:p>
        </p:txBody>
      </p:sp>
      <p:sp>
        <p:nvSpPr>
          <p:cNvPr id="15" name="passo_4"/>
          <p:cNvSpPr/>
          <p:nvPr/>
        </p:nvSpPr>
        <p:spPr>
          <a:xfrm>
            <a:off x="548640" y="5184648"/>
            <a:ext cx="475488" cy="475488"/>
          </a:xfrm>
          <a:prstGeom prst="ellipse">
            <a:avLst/>
          </a:prstGeom>
          <a:solidFill>
            <a:srgbClr val="1E3A2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48640" y="51846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1280160" y="5166360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Confiram e renomeiem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5577840"/>
            <a:ext cx="8458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imagem com 1080 × 1080 px: Andiroba_1.png … Andiroba_4.png.</a:t>
            </a:r>
            <a:endParaRPr lang="en-US" sz="1550" dirty="0"/>
          </a:p>
        </p:txBody>
      </p:sp>
      <p:sp>
        <p:nvSpPr>
          <p:cNvPr id="19" name="passo_5"/>
          <p:cNvSpPr/>
          <p:nvPr/>
        </p:nvSpPr>
        <p:spPr>
          <a:xfrm>
            <a:off x="548640" y="6190488"/>
            <a:ext cx="475488" cy="475488"/>
          </a:xfrm>
          <a:prstGeom prst="ellipse">
            <a:avLst/>
          </a:prstGeom>
          <a:solidFill>
            <a:srgbClr val="1E3A2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48640" y="619048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280160" y="6172200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3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Entreguem até 20/10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280160" y="6583680"/>
            <a:ext cx="8458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.pptx e os PNGs em uma única pasta compactada.</a:t>
            </a:r>
            <a:endParaRPr lang="en-US" sz="1550" dirty="0"/>
          </a:p>
        </p:txBody>
      </p:sp>
      <p:sp>
        <p:nvSpPr>
          <p:cNvPr id="23" name="checklist"/>
          <p:cNvSpPr/>
          <p:nvPr/>
        </p:nvSpPr>
        <p:spPr>
          <a:xfrm>
            <a:off x="548640" y="7269480"/>
            <a:ext cx="9189720" cy="2057400"/>
          </a:xfrm>
          <a:prstGeom prst="rect">
            <a:avLst/>
          </a:prstGeom>
          <a:solidFill>
            <a:srgbClr val="EEF2E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77240" y="7406640"/>
            <a:ext cx="8732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100" b="1" dirty="0">
                <a:solidFill>
                  <a:srgbClr val="1E3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Checklist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 [colchete] sobrando e nenhum texto passando do cartão.</a:t>
            </a:r>
            <a:endParaRPr lang="en-US" sz="2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 fotos nos lugares certos (A–G), sem marcações.</a:t>
            </a:r>
            <a:endParaRPr lang="en-US" sz="2100" dirty="0"/>
          </a:p>
          <a:p>
            <a:pPr marL="342900" indent="-342900">
              <a:buSzPct val="100000"/>
              <a:buChar char="•"/>
            </a:pPr>
            <a:r>
              <a:rPr lang="en-US" sz="1700" dirty="0">
                <a:solidFill>
                  <a:srgbClr val="1F24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Correções da professora incorporadas; nome científico conferido.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6"/>
          <p:cNvSpPr/>
          <p:nvPr>
            <p:ph idx="107" type="title" hasCustomPrompt="1"/>
          </p:nvPr>
        </p:nvSpPr>
        <p:spPr>
          <a:xfrm>
            <a:off x="5989320" y="868680"/>
            <a:ext cx="38862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4000" dirty="0"/>
          </a:p>
        </p:txBody>
      </p:sp>
      <p:sp>
        <p:nvSpPr>
          <p:cNvPr id="3" name="Text 6"/>
          <p:cNvSpPr/>
          <p:nvPr>
            <p:ph idx="108" type="body" hasCustomPrompt="1"/>
          </p:nvPr>
        </p:nvSpPr>
        <p:spPr>
          <a:xfrm>
            <a:off x="5989320" y="2331720"/>
            <a:ext cx="3886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200" dirty="0"/>
          </a:p>
        </p:txBody>
      </p:sp>
      <p:sp>
        <p:nvSpPr>
          <p:cNvPr id="4" name="Text 6"/>
          <p:cNvSpPr/>
          <p:nvPr>
            <p:ph idx="109" type="body" hasCustomPrompt="1"/>
          </p:nvPr>
        </p:nvSpPr>
        <p:spPr>
          <a:xfrm>
            <a:off x="5989320" y="3108960"/>
            <a:ext cx="3886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[Autor]  ·  [Família]</a:t>
            </a:r>
            <a:endParaRPr lang="en-US" sz="1600" dirty="0"/>
          </a:p>
        </p:txBody>
      </p:sp>
      <p:sp>
        <p:nvSpPr>
          <p:cNvPr id="5" name="Text 7"/>
          <p:cNvSpPr/>
          <p:nvPr>
            <p:ph idx="111" type="body" hasCustomPrompt="1"/>
          </p:nvPr>
        </p:nvSpPr>
        <p:spPr>
          <a:xfrm>
            <a:off x="5989320" y="445312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[Ponto de referência], Setor [Norte/Sul], campus UFAM, Manaus (AM)</a:t>
            </a:r>
            <a:endParaRPr lang="en-US" sz="1500" dirty="0"/>
          </a:p>
        </p:txBody>
      </p:sp>
      <p:sp>
        <p:nvSpPr>
          <p:cNvPr id="6" name="Text 8"/>
          <p:cNvSpPr/>
          <p:nvPr>
            <p:ph idx="113" type="body" hasCustomPrompt="1"/>
          </p:nvPr>
        </p:nvSpPr>
        <p:spPr>
          <a:xfrm>
            <a:off x="5989320" y="5733288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[dd/mm/aaaa]</a:t>
            </a:r>
            <a:endParaRPr lang="en-US" sz="1500" dirty="0"/>
          </a:p>
        </p:txBody>
      </p:sp>
      <p:sp>
        <p:nvSpPr>
          <p:cNvPr id="7" name="Text 9"/>
          <p:cNvSpPr/>
          <p:nvPr>
            <p:ph idx="115" type="body" hasCustomPrompt="1"/>
          </p:nvPr>
        </p:nvSpPr>
        <p:spPr>
          <a:xfrm>
            <a:off x="5989320" y="6556248"/>
            <a:ext cx="3886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[Sobrenome, I.; Sobrenome, I.; Sobrenome, I.]</a:t>
            </a:r>
            <a:endParaRPr lang="en-US" sz="1500" dirty="0"/>
          </a:p>
        </p:txBody>
      </p:sp>
      <p:sp>
        <p:nvSpPr>
          <p:cNvPr id="9" name="Text 3"/>
          <p:cNvSpPr/>
          <p:nvPr>
            <p:ph idx="103" type="pic" hasCustomPrompt="1"/>
          </p:nvPr>
        </p:nvSpPr>
        <p:spPr>
          <a:xfrm>
            <a:off x="0" y="0"/>
            <a:ext cx="5577840" cy="102870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74980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3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675120" y="749808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000" dirty="0"/>
          </a:p>
        </p:txBody>
      </p:sp>
      <p:sp>
        <p:nvSpPr>
          <p:cNvPr id="4" name="Text 3"/>
          <p:cNvSpPr/>
          <p:nvPr>
            <p:ph idx="105" type="pic" hasCustomPrompt="1"/>
          </p:nvPr>
        </p:nvSpPr>
        <p:spPr>
          <a:xfrm>
            <a:off x="548640" y="17830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5"/>
          <p:cNvSpPr/>
          <p:nvPr>
            <p:ph idx="108" type="pic" hasCustomPrompt="1"/>
          </p:nvPr>
        </p:nvSpPr>
        <p:spPr>
          <a:xfrm>
            <a:off x="3672840" y="17830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7"/>
          <p:cNvSpPr/>
          <p:nvPr>
            <p:ph idx="111" type="pic" hasCustomPrompt="1"/>
          </p:nvPr>
        </p:nvSpPr>
        <p:spPr>
          <a:xfrm>
            <a:off x="6797040" y="17830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9"/>
          <p:cNvSpPr/>
          <p:nvPr>
            <p:ph idx="114" type="pic" hasCustomPrompt="1"/>
          </p:nvPr>
        </p:nvSpPr>
        <p:spPr>
          <a:xfrm>
            <a:off x="548640" y="49072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11"/>
          <p:cNvSpPr/>
          <p:nvPr>
            <p:ph idx="117" type="pic" hasCustomPrompt="1"/>
          </p:nvPr>
        </p:nvSpPr>
        <p:spPr>
          <a:xfrm>
            <a:off x="3672840" y="49072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13"/>
          <p:cNvSpPr/>
          <p:nvPr>
            <p:ph idx="120" type="pic" hasCustomPrompt="1"/>
          </p:nvPr>
        </p:nvSpPr>
        <p:spPr>
          <a:xfrm>
            <a:off x="6797040" y="49072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74980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3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675120" y="749808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000" dirty="0"/>
          </a:p>
        </p:txBody>
      </p:sp>
      <p:sp>
        <p:nvSpPr>
          <p:cNvPr id="4" name="Text 13"/>
          <p:cNvSpPr/>
          <p:nvPr>
            <p:ph idx="115" type="body" hasCustomPrompt="1"/>
          </p:nvPr>
        </p:nvSpPr>
        <p:spPr>
          <a:xfrm>
            <a:off x="777240" y="228600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[Hábito], [x] m alt., CAP [x] cm</a:t>
            </a:r>
            <a:endParaRPr lang="en-US" sz="1900" dirty="0"/>
          </a:p>
        </p:txBody>
      </p:sp>
      <p:sp>
        <p:nvSpPr>
          <p:cNvPr id="5" name="Text 13"/>
          <p:cNvSpPr/>
          <p:nvPr>
            <p:ph idx="116" type="body" hasCustomPrompt="1"/>
          </p:nvPr>
        </p:nvSpPr>
        <p:spPr>
          <a:xfrm>
            <a:off x="5486400" y="228600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Copa [forma]; ramificação [monopodial/simpodial]</a:t>
            </a:r>
            <a:endParaRPr lang="en-US" sz="1900" dirty="0"/>
          </a:p>
        </p:txBody>
      </p:sp>
      <p:sp>
        <p:nvSpPr>
          <p:cNvPr id="6" name="Text 13"/>
          <p:cNvSpPr/>
          <p:nvPr>
            <p:ph idx="117" type="body" hasCustomPrompt="1"/>
          </p:nvPr>
        </p:nvSpPr>
        <p:spPr>
          <a:xfrm>
            <a:off x="777240" y="4690872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Fuste [reto/tortuoso…]; base [reta/digitada…]; [estruturas na base ou “ausentes”]</a:t>
            </a:r>
            <a:endParaRPr lang="en-US" sz="1900" dirty="0"/>
          </a:p>
        </p:txBody>
      </p:sp>
      <p:sp>
        <p:nvSpPr>
          <p:cNvPr id="7" name="Text 13"/>
          <p:cNvSpPr/>
          <p:nvPr>
            <p:ph idx="118" type="body" hasCustomPrompt="1"/>
          </p:nvPr>
        </p:nvSpPr>
        <p:spPr>
          <a:xfrm>
            <a:off x="5486400" y="4690872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[Textura/padrão], [cor]; [desprendimento ou “sem desprendimento”]</a:t>
            </a:r>
            <a:endParaRPr lang="en-US" sz="1900" dirty="0"/>
          </a:p>
        </p:txBody>
      </p:sp>
      <p:sp>
        <p:nvSpPr>
          <p:cNvPr id="8" name="Text 13"/>
          <p:cNvSpPr/>
          <p:nvPr>
            <p:ph idx="119" type="body" hasCustomPrompt="1"/>
          </p:nvPr>
        </p:nvSpPr>
        <p:spPr>
          <a:xfrm>
            <a:off x="777240" y="7095744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[Cor], [textura], [x] mm esp.; [oxida para (cor) ou “não oxida”]</a:t>
            </a:r>
            <a:endParaRPr lang="en-US" sz="1900" dirty="0"/>
          </a:p>
        </p:txBody>
      </p:sp>
      <p:sp>
        <p:nvSpPr>
          <p:cNvPr id="9" name="Text 13"/>
          <p:cNvSpPr/>
          <p:nvPr>
            <p:ph idx="120" type="body" hasCustomPrompt="1"/>
          </p:nvPr>
        </p:nvSpPr>
        <p:spPr>
          <a:xfrm>
            <a:off x="5486400" y="7095744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Cheiro [descrição ou “ausente”]; exsudato [tipo e cor ou “ausente”]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74980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3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675120" y="749808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000" dirty="0"/>
          </a:p>
        </p:txBody>
      </p:sp>
      <p:sp>
        <p:nvSpPr>
          <p:cNvPr id="4" name="Text 13"/>
          <p:cNvSpPr/>
          <p:nvPr>
            <p:ph idx="115" type="body" hasCustomPrompt="1"/>
          </p:nvPr>
        </p:nvSpPr>
        <p:spPr>
          <a:xfrm>
            <a:off x="777240" y="228600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[Simples/composta (tipo)], [filotaxia]; pecíolo [com/sem pulvino]</a:t>
            </a:r>
            <a:endParaRPr lang="en-US" sz="1900" dirty="0"/>
          </a:p>
        </p:txBody>
      </p:sp>
      <p:sp>
        <p:nvSpPr>
          <p:cNvPr id="5" name="Text 13"/>
          <p:cNvSpPr/>
          <p:nvPr>
            <p:ph idx="116" type="body" hasCustomPrompt="1"/>
          </p:nvPr>
        </p:nvSpPr>
        <p:spPr>
          <a:xfrm>
            <a:off x="5486400" y="228600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[Forma]; margem [tipo]; ápice [tipo]; base [tipo]</a:t>
            </a:r>
            <a:endParaRPr lang="en-US" sz="1900" dirty="0"/>
          </a:p>
        </p:txBody>
      </p:sp>
      <p:sp>
        <p:nvSpPr>
          <p:cNvPr id="6" name="Text 13"/>
          <p:cNvSpPr/>
          <p:nvPr>
            <p:ph idx="117" type="body" hasCustomPrompt="1"/>
          </p:nvPr>
        </p:nvSpPr>
        <p:spPr>
          <a:xfrm>
            <a:off x="777240" y="4690872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Venação [tipo]; [glabra / indumento: onde e como]</a:t>
            </a:r>
            <a:endParaRPr lang="en-US" sz="1900" dirty="0"/>
          </a:p>
        </p:txBody>
      </p:sp>
      <p:sp>
        <p:nvSpPr>
          <p:cNvPr id="7" name="Text 13"/>
          <p:cNvSpPr/>
          <p:nvPr>
            <p:ph idx="118" type="body" hasCustomPrompt="1"/>
          </p:nvPr>
        </p:nvSpPr>
        <p:spPr>
          <a:xfrm>
            <a:off x="5486400" y="4690872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[Estípulas, glândulas, domácias…] ou “não observadas”</a:t>
            </a:r>
            <a:endParaRPr lang="en-US" sz="1900" dirty="0"/>
          </a:p>
        </p:txBody>
      </p:sp>
      <p:sp>
        <p:nvSpPr>
          <p:cNvPr id="8" name="Text 13"/>
          <p:cNvSpPr/>
          <p:nvPr>
            <p:ph idx="119" type="body" hasCustomPrompt="1"/>
          </p:nvPr>
        </p:nvSpPr>
        <p:spPr>
          <a:xfrm>
            <a:off x="777240" y="7095744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[Descrição curta] ou “não observados”</a:t>
            </a:r>
            <a:endParaRPr lang="en-US" sz="1900" dirty="0"/>
          </a:p>
        </p:txBody>
      </p:sp>
      <p:sp>
        <p:nvSpPr>
          <p:cNvPr id="9" name="Text 13"/>
          <p:cNvSpPr/>
          <p:nvPr>
            <p:ph idx="120" type="body" hasCustomPrompt="1"/>
          </p:nvPr>
        </p:nvSpPr>
        <p:spPr>
          <a:xfrm>
            <a:off x="5486400" y="7095744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 a 3 caracteres que mais ajudam a reconhecer a espécie no campo]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6"/>
          <p:cNvSpPr/>
          <p:nvPr>
            <p:ph idx="107" type="title" hasCustomPrompt="1"/>
          </p:nvPr>
        </p:nvSpPr>
        <p:spPr>
          <a:xfrm>
            <a:off x="5989320" y="868680"/>
            <a:ext cx="38862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4000" dirty="0"/>
          </a:p>
        </p:txBody>
      </p:sp>
      <p:sp>
        <p:nvSpPr>
          <p:cNvPr id="3" name="Text 6"/>
          <p:cNvSpPr/>
          <p:nvPr>
            <p:ph idx="108" type="body" hasCustomPrompt="1"/>
          </p:nvPr>
        </p:nvSpPr>
        <p:spPr>
          <a:xfrm>
            <a:off x="5989320" y="2331720"/>
            <a:ext cx="3886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200" dirty="0"/>
          </a:p>
        </p:txBody>
      </p:sp>
      <p:sp>
        <p:nvSpPr>
          <p:cNvPr id="4" name="Text 6"/>
          <p:cNvSpPr/>
          <p:nvPr>
            <p:ph idx="109" type="body" hasCustomPrompt="1"/>
          </p:nvPr>
        </p:nvSpPr>
        <p:spPr>
          <a:xfrm>
            <a:off x="5989320" y="3108960"/>
            <a:ext cx="3886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[Autor]  ·  [Família]</a:t>
            </a:r>
            <a:endParaRPr lang="en-US" sz="1600" dirty="0"/>
          </a:p>
        </p:txBody>
      </p:sp>
      <p:sp>
        <p:nvSpPr>
          <p:cNvPr id="5" name="Text 7"/>
          <p:cNvSpPr/>
          <p:nvPr>
            <p:ph idx="111" type="body" hasCustomPrompt="1"/>
          </p:nvPr>
        </p:nvSpPr>
        <p:spPr>
          <a:xfrm>
            <a:off x="5989320" y="445312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[Ponto de referência], Setor [Norte/Sul], campus UFAM, Manaus (AM)</a:t>
            </a:r>
            <a:endParaRPr lang="en-US" sz="1500" dirty="0"/>
          </a:p>
        </p:txBody>
      </p:sp>
      <p:sp>
        <p:nvSpPr>
          <p:cNvPr id="6" name="Text 8"/>
          <p:cNvSpPr/>
          <p:nvPr>
            <p:ph idx="113" type="body" hasCustomPrompt="1"/>
          </p:nvPr>
        </p:nvSpPr>
        <p:spPr>
          <a:xfrm>
            <a:off x="5989320" y="5733288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[dd/mm/aaaa]</a:t>
            </a:r>
            <a:endParaRPr lang="en-US" sz="1500" dirty="0"/>
          </a:p>
        </p:txBody>
      </p:sp>
      <p:sp>
        <p:nvSpPr>
          <p:cNvPr id="7" name="Text 9"/>
          <p:cNvSpPr/>
          <p:nvPr>
            <p:ph idx="115" type="body" hasCustomPrompt="1"/>
          </p:nvPr>
        </p:nvSpPr>
        <p:spPr>
          <a:xfrm>
            <a:off x="5989320" y="6556248"/>
            <a:ext cx="3886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[Sobrenome, I.; Sobrenome, I.; Sobrenome, I.]</a:t>
            </a:r>
            <a:endParaRPr lang="en-US" sz="1500" dirty="0"/>
          </a:p>
        </p:txBody>
      </p:sp>
      <p:sp>
        <p:nvSpPr>
          <p:cNvPr id="9" name="Text 3"/>
          <p:cNvSpPr/>
          <p:nvPr>
            <p:ph idx="103" type="pic" hasCustomPrompt="1"/>
          </p:nvPr>
        </p:nvSpPr>
        <p:spPr>
          <a:xfrm>
            <a:off x="0" y="0"/>
            <a:ext cx="5577840" cy="102870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74980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3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675120" y="749808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000" dirty="0"/>
          </a:p>
        </p:txBody>
      </p:sp>
      <p:sp>
        <p:nvSpPr>
          <p:cNvPr id="4" name="Text 3"/>
          <p:cNvSpPr/>
          <p:nvPr>
            <p:ph idx="105" type="pic" hasCustomPrompt="1"/>
          </p:nvPr>
        </p:nvSpPr>
        <p:spPr>
          <a:xfrm>
            <a:off x="548640" y="17830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5"/>
          <p:cNvSpPr/>
          <p:nvPr>
            <p:ph idx="108" type="pic" hasCustomPrompt="1"/>
          </p:nvPr>
        </p:nvSpPr>
        <p:spPr>
          <a:xfrm>
            <a:off x="3672840" y="17830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7"/>
          <p:cNvSpPr/>
          <p:nvPr>
            <p:ph idx="111" type="pic" hasCustomPrompt="1"/>
          </p:nvPr>
        </p:nvSpPr>
        <p:spPr>
          <a:xfrm>
            <a:off x="6797040" y="17830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9"/>
          <p:cNvSpPr/>
          <p:nvPr>
            <p:ph idx="114" type="pic" hasCustomPrompt="1"/>
          </p:nvPr>
        </p:nvSpPr>
        <p:spPr>
          <a:xfrm>
            <a:off x="548640" y="49072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11"/>
          <p:cNvSpPr/>
          <p:nvPr>
            <p:ph idx="117" type="pic" hasCustomPrompt="1"/>
          </p:nvPr>
        </p:nvSpPr>
        <p:spPr>
          <a:xfrm>
            <a:off x="3672840" y="49072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13"/>
          <p:cNvSpPr/>
          <p:nvPr>
            <p:ph idx="120" type="pic" hasCustomPrompt="1"/>
          </p:nvPr>
        </p:nvSpPr>
        <p:spPr>
          <a:xfrm>
            <a:off x="6797040" y="4907280"/>
            <a:ext cx="2941320" cy="29413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74980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3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675120" y="749808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000" dirty="0"/>
          </a:p>
        </p:txBody>
      </p:sp>
      <p:sp>
        <p:nvSpPr>
          <p:cNvPr id="4" name="Text 13"/>
          <p:cNvSpPr/>
          <p:nvPr>
            <p:ph idx="115" type="body" hasCustomPrompt="1"/>
          </p:nvPr>
        </p:nvSpPr>
        <p:spPr>
          <a:xfrm>
            <a:off x="777240" y="228600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[Hábito], [x] m alt., CAP [x] cm</a:t>
            </a:r>
            <a:endParaRPr lang="en-US" sz="1900" dirty="0"/>
          </a:p>
        </p:txBody>
      </p:sp>
      <p:sp>
        <p:nvSpPr>
          <p:cNvPr id="5" name="Text 13"/>
          <p:cNvSpPr/>
          <p:nvPr>
            <p:ph idx="116" type="body" hasCustomPrompt="1"/>
          </p:nvPr>
        </p:nvSpPr>
        <p:spPr>
          <a:xfrm>
            <a:off x="5486400" y="228600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Copa [forma]; ramificação [monopodial/simpodial]</a:t>
            </a:r>
            <a:endParaRPr lang="en-US" sz="1900" dirty="0"/>
          </a:p>
        </p:txBody>
      </p:sp>
      <p:sp>
        <p:nvSpPr>
          <p:cNvPr id="6" name="Text 13"/>
          <p:cNvSpPr/>
          <p:nvPr>
            <p:ph idx="117" type="body" hasCustomPrompt="1"/>
          </p:nvPr>
        </p:nvSpPr>
        <p:spPr>
          <a:xfrm>
            <a:off x="777240" y="4690872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Fuste [reto/tortuoso…]; base [reta/digitada…]; [estruturas na base ou “ausentes”]</a:t>
            </a:r>
            <a:endParaRPr lang="en-US" sz="1900" dirty="0"/>
          </a:p>
        </p:txBody>
      </p:sp>
      <p:sp>
        <p:nvSpPr>
          <p:cNvPr id="7" name="Text 13"/>
          <p:cNvSpPr/>
          <p:nvPr>
            <p:ph idx="118" type="body" hasCustomPrompt="1"/>
          </p:nvPr>
        </p:nvSpPr>
        <p:spPr>
          <a:xfrm>
            <a:off x="5486400" y="4690872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[Textura/padrão], [cor]; [desprendimento ou “sem desprendimento”]</a:t>
            </a:r>
            <a:endParaRPr lang="en-US" sz="1900" dirty="0"/>
          </a:p>
        </p:txBody>
      </p:sp>
      <p:sp>
        <p:nvSpPr>
          <p:cNvPr id="8" name="Text 13"/>
          <p:cNvSpPr/>
          <p:nvPr>
            <p:ph idx="119" type="body" hasCustomPrompt="1"/>
          </p:nvPr>
        </p:nvSpPr>
        <p:spPr>
          <a:xfrm>
            <a:off x="777240" y="7095744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[Cor], [textura], [x] mm esp.; [oxida para (cor) ou “não oxida”]</a:t>
            </a:r>
            <a:endParaRPr lang="en-US" sz="1900" dirty="0"/>
          </a:p>
        </p:txBody>
      </p:sp>
      <p:sp>
        <p:nvSpPr>
          <p:cNvPr id="9" name="Text 13"/>
          <p:cNvSpPr/>
          <p:nvPr>
            <p:ph idx="120" type="body" hasCustomPrompt="1"/>
          </p:nvPr>
        </p:nvSpPr>
        <p:spPr>
          <a:xfrm>
            <a:off x="5486400" y="7095744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Cheiro [descrição ou “ausente”]; exsudato [tipo e cor ou “ausente”]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74980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[Nome popular]</a:t>
            </a:r>
            <a:endParaRPr lang="en-US" sz="3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675120" y="749808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i="1" dirty="0">
                <a:solidFill>
                  <a:srgbClr val="6B7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[Gênero epíteto]</a:t>
            </a:r>
            <a:endParaRPr lang="en-US" sz="2000" dirty="0"/>
          </a:p>
        </p:txBody>
      </p:sp>
      <p:sp>
        <p:nvSpPr>
          <p:cNvPr id="4" name="Text 13"/>
          <p:cNvSpPr/>
          <p:nvPr>
            <p:ph idx="115" type="body" hasCustomPrompt="1"/>
          </p:nvPr>
        </p:nvSpPr>
        <p:spPr>
          <a:xfrm>
            <a:off x="777240" y="228600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[Simples/composta (tipo)], [filotaxia]; pecíolo [com/sem pulvino]</a:t>
            </a:r>
            <a:endParaRPr lang="en-US" sz="1900" dirty="0"/>
          </a:p>
        </p:txBody>
      </p:sp>
      <p:sp>
        <p:nvSpPr>
          <p:cNvPr id="5" name="Text 13"/>
          <p:cNvSpPr/>
          <p:nvPr>
            <p:ph idx="116" type="body" hasCustomPrompt="1"/>
          </p:nvPr>
        </p:nvSpPr>
        <p:spPr>
          <a:xfrm>
            <a:off x="5486400" y="228600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[Forma]; margem [tipo]; ápice [tipo]; base [tipo]</a:t>
            </a:r>
            <a:endParaRPr lang="en-US" sz="1900" dirty="0"/>
          </a:p>
        </p:txBody>
      </p:sp>
      <p:sp>
        <p:nvSpPr>
          <p:cNvPr id="6" name="Text 13"/>
          <p:cNvSpPr/>
          <p:nvPr>
            <p:ph idx="117" type="body" hasCustomPrompt="1"/>
          </p:nvPr>
        </p:nvSpPr>
        <p:spPr>
          <a:xfrm>
            <a:off x="777240" y="4690872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Venação [tipo]; [glabra / indumento: onde e como]</a:t>
            </a:r>
            <a:endParaRPr lang="en-US" sz="1900" dirty="0"/>
          </a:p>
        </p:txBody>
      </p:sp>
      <p:sp>
        <p:nvSpPr>
          <p:cNvPr id="7" name="Text 13"/>
          <p:cNvSpPr/>
          <p:nvPr>
            <p:ph idx="118" type="body" hasCustomPrompt="1"/>
          </p:nvPr>
        </p:nvSpPr>
        <p:spPr>
          <a:xfrm>
            <a:off x="5486400" y="4690872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[Estípulas, glândulas, domácias…] ou “não observadas”</a:t>
            </a:r>
            <a:endParaRPr lang="en-US" sz="1900" dirty="0"/>
          </a:p>
        </p:txBody>
      </p:sp>
      <p:sp>
        <p:nvSpPr>
          <p:cNvPr id="8" name="Text 13"/>
          <p:cNvSpPr/>
          <p:nvPr>
            <p:ph idx="119" type="body" hasCustomPrompt="1"/>
          </p:nvPr>
        </p:nvSpPr>
        <p:spPr>
          <a:xfrm>
            <a:off x="777240" y="7095744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[Descrição curta] ou “não observados”</a:t>
            </a:r>
            <a:endParaRPr lang="en-US" sz="1900" dirty="0"/>
          </a:p>
        </p:txBody>
      </p:sp>
      <p:sp>
        <p:nvSpPr>
          <p:cNvPr id="9" name="Text 13"/>
          <p:cNvSpPr/>
          <p:nvPr>
            <p:ph idx="120" type="body" hasCustomPrompt="1"/>
          </p:nvPr>
        </p:nvSpPr>
        <p:spPr>
          <a:xfrm>
            <a:off x="5486400" y="7095744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 a 3 caracteres que mais ajudam a reconhecer a espécie no campo]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ncha LEDT">
  <a:themeElements>
    <a:clrScheme name="Prancha LEDT">
      <a:dk1>
        <a:srgbClr val="1F2421"/>
      </a:dk1>
      <a:lt1>
        <a:srgbClr val="FFFFFF"/>
      </a:lt1>
      <a:dk2>
        <a:srgbClr val="1E3A2B"/>
      </a:dk2>
      <a:lt2>
        <a:srgbClr val="EEF2EC"/>
      </a:lt2>
      <a:accent1>
        <a:srgbClr val="1E3A2B"/>
      </a:accent1>
      <a:accent2>
        <a:srgbClr val="4F7A3A"/>
      </a:accent2>
      <a:accent3>
        <a:srgbClr val="C08A2E"/>
      </a:accent3>
      <a:accent4>
        <a:srgbClr val="8A9A8F"/>
      </a:accent4>
      <a:accent5>
        <a:srgbClr val="B5462F"/>
      </a:accent5>
      <a:accent6>
        <a:srgbClr val="6B5B45"/>
      </a:accent6>
      <a:hlink>
        <a:srgbClr val="4F7A3A"/>
      </a:hlink>
      <a:folHlink>
        <a:srgbClr val="6B5B45"/>
      </a:folHlink>
    </a:clrScheme>
    <a:fontScheme name="Prancha LED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post – prancha dendrológica (feed)</dc:title>
  <dc:subject>PptxGenJS Presentation</dc:subject>
  <dc:creator>Profa. Caroline C. Vasconcelos – LEDT/UFAM</dc:creator>
  <cp:lastModifiedBy>Profa. Caroline C. Vasconcelos – LEDT/UFAM</cp:lastModifiedBy>
  <cp:revision>1</cp:revision>
  <dcterms:created xsi:type="dcterms:W3CDTF">2026-10-13T05:46:24Z</dcterms:created>
  <dcterms:modified xsi:type="dcterms:W3CDTF">2026-10-13T05:46:24Z</dcterms:modified>
</cp:coreProperties>
</file>